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 type="screen4x3"/>
  <p:notesSz cx="8229600" cy="14630400"/>
  <p:embeddedFontLst>
    <p:embeddedFont>
      <p:font typeface="Inconsolata" charset="0"/>
      <p:regular r:id="rId16"/>
    </p:embeddedFont>
    <p:embeddedFont>
      <p:font typeface="Inconsolata" charset="0"/>
      <p:regular r:id="rId17"/>
    </p:embeddedFont>
    <p:embeddedFont>
      <p:font typeface="Fira Sans" charset="0"/>
      <p:regular r:id="rId18"/>
    </p:embeddedFont>
    <p:embeddedFont>
      <p:font typeface="Fira Sans" charset="0"/>
      <p:regular r:id="rId19"/>
    </p:embeddedFont>
    <p:embeddedFont>
      <p:font typeface="Fira Sans" charset="0"/>
      <p:regular r:id="rId20"/>
    </p:embeddedFont>
    <p:embeddedFont>
      <p:font typeface="Fira Sans" charset="0"/>
      <p:regular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 showGuides="1">
      <p:cViewPr varScale="1">
        <p:scale>
          <a:sx n="136" d="100"/>
          <a:sy n="136" d="100"/>
        </p:scale>
        <p:origin x="216" y="31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14:cpLocks xmlns:a14="http://schemas.microsoft.com/office/drawing/2010/main"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14:cpLocks xmlns:a14="http://schemas.microsoft.com/office/drawing/2010/main"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14:cpLocks xmlns:a14="http://schemas.microsoft.com/office/drawing/2010/main"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14:cpLocks xmlns:a14="http://schemas.microsoft.com/office/drawing/2010/main"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14:cpLocks xmlns:a14="http://schemas.microsoft.com/office/drawing/2010/main"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14:cpLocks xmlns:a14="http://schemas.microsoft.com/office/drawing/2010/main"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14:cpLocks xmlns:a14="http://schemas.microsoft.com/office/drawing/2010/main"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14:cpLocks xmlns:a14="http://schemas.microsoft.com/office/drawing/2010/main"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299" y="828556"/>
            <a:ext cx="7444264" cy="641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DRİVE: ƏSAS ANLAYIŞLAR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5299" y="2086808"/>
            <a:ext cx="3750350" cy="2893219"/>
          </a:xfrm>
          <a:prstGeom prst="roundRect">
            <a:avLst>
              <a:gd name="adj" fmla="val 3793"/>
            </a:avLst>
          </a:prstGeom>
          <a:solidFill>
            <a:srgbClr val="241631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99" y="2063948"/>
            <a:ext cx="3750350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281" y="1778675"/>
            <a:ext cx="616268" cy="61626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185" y="1932742"/>
            <a:ext cx="246459" cy="30813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33542" y="2600325"/>
            <a:ext cx="3081457" cy="3851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Disk nədir?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6433542" y="3108722"/>
            <a:ext cx="3293864" cy="1643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Google tərəfindən təqdim edilən, faylların, sənədlərin və cədvəllərin yaradılması, saxlanması və sinxronlaşdırılmasını təmin edən bulud xidmətidir.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10161032" y="2086808"/>
            <a:ext cx="3750469" cy="2893219"/>
          </a:xfrm>
          <a:prstGeom prst="roundRect">
            <a:avLst>
              <a:gd name="adj" fmla="val 3793"/>
            </a:avLst>
          </a:prstGeom>
          <a:solidFill>
            <a:srgbClr val="241631"/>
          </a:solidFill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032" y="2063948"/>
            <a:ext cx="3750469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133" y="1778675"/>
            <a:ext cx="616268" cy="616268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3037" y="1932742"/>
            <a:ext cx="246459" cy="308134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389275" y="2600325"/>
            <a:ext cx="3081457" cy="3851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Əhatə Dairəsi</a:t>
            </a:r>
            <a:endParaRPr lang="en-US" sz="2400" dirty="0"/>
          </a:p>
        </p:txBody>
      </p:sp>
      <p:sp>
        <p:nvSpPr>
          <p:cNvPr id="15" name="Text 6"/>
          <p:cNvSpPr/>
          <p:nvPr/>
        </p:nvSpPr>
        <p:spPr>
          <a:xfrm>
            <a:off x="10389275" y="3108722"/>
            <a:ext cx="3293983" cy="1314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2014-cü ildə Python dilində hazırlanıb, 105 fərqli dildə təqdim olunur və 1 milyondan çox istifadəçiyə malikdir.</a:t>
            </a:r>
            <a:endParaRPr lang="en-US" sz="1600" dirty="0"/>
          </a:p>
        </p:txBody>
      </p:sp>
      <p:sp>
        <p:nvSpPr>
          <p:cNvPr id="16" name="Shape 7"/>
          <p:cNvSpPr/>
          <p:nvPr/>
        </p:nvSpPr>
        <p:spPr>
          <a:xfrm>
            <a:off x="6205299" y="5493544"/>
            <a:ext cx="7706201" cy="1907381"/>
          </a:xfrm>
          <a:prstGeom prst="roundRect">
            <a:avLst>
              <a:gd name="adj" fmla="val 5753"/>
            </a:avLst>
          </a:prstGeom>
          <a:solidFill>
            <a:srgbClr val="241631"/>
          </a:solidFill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299" y="5470684"/>
            <a:ext cx="7706201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266" y="5185410"/>
            <a:ext cx="616268" cy="616268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170" y="5339477"/>
            <a:ext cx="246459" cy="308134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433542" y="6007060"/>
            <a:ext cx="3081457" cy="3851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Əsas Mövzular</a:t>
            </a:r>
            <a:endParaRPr lang="en-US" sz="2400" dirty="0"/>
          </a:p>
        </p:txBody>
      </p:sp>
      <p:sp>
        <p:nvSpPr>
          <p:cNvPr id="21" name="Text 9"/>
          <p:cNvSpPr/>
          <p:nvPr/>
        </p:nvSpPr>
        <p:spPr>
          <a:xfrm>
            <a:off x="6433542" y="6515457"/>
            <a:ext cx="7249716" cy="657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Google Drive-ın müsbət/mənfi cəhətləri, fayl/qovluqlarla iş və Google mətn redaktoru ilə iş.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BULUD SAXLAMA NƏDİR?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Google Drive bulud saxlama xidmətidir. Bulud saxlama, fiziki şəxslər və şirkətlər tərəfindən saxlanması istənilən sənədlərin (video, mətn, fotoşəkil, faktura və s.) virtual mühitlərdə qorunduğu sahələrə verilən addır.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Bu gün ən çox istifadə edilən bulud saxlama texnologiyası Google Drive-dır. Bu, məlumatların təhlükəsiz və əlçatan şəkildə saxlanmasını təmin edir.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145167"/>
            <a:ext cx="7604284" cy="1326713"/>
          </a:xfrm>
          <a:prstGeom prst="roundRect">
            <a:avLst>
              <a:gd name="adj" fmla="val 2565"/>
            </a:avLst>
          </a:prstGeom>
          <a:solidFill>
            <a:srgbClr val="4A022B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481638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5428655"/>
            <a:ext cx="664035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Bulud saxlama fiziki disklərə ehtiyacı aradan qaldırır və məlumatlara istənilən yerdən daxil olmağa imkan verir.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569"/>
            <a:ext cx="935509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DİSKİN ƏSAS XÜSUSİYYƏTLƏRİ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32588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Fayl Yaratma və Saxlama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Mətn, Excel, təqdimat faylları kimi sənədləri yaratmaq və saxlamaq bacarığı.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Media Saxlama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Fotoları, audio faylları, çertyojları və videoları saxlamaq imkanı.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31171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Paylaşma və Əməkdaşlıq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Saxlanılan faylları müxtəlif istifadəçilərlə bölüşmək və fayl üzərində toplu iş aparmaq bacarığı.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Sinxronizasiya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Müxtəlif proqramları Google Disk ilə sinxronlaşdıraraq daha təkmil istifadə imkanı.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567" y="730091"/>
            <a:ext cx="4943713" cy="4754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DİSKİN ÜSTÜNLÜKLƏRİ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7307580" y="1509832"/>
            <a:ext cx="15240" cy="5989677"/>
          </a:xfrm>
          <a:prstGeom prst="roundRect">
            <a:avLst>
              <a:gd name="adj" fmla="val 149787"/>
            </a:avLst>
          </a:prstGeom>
          <a:solidFill>
            <a:srgbClr val="5C4E69"/>
          </a:solidFill>
        </p:spPr>
      </p:sp>
      <p:sp>
        <p:nvSpPr>
          <p:cNvPr id="4" name="Shape 2"/>
          <p:cNvSpPr/>
          <p:nvPr/>
        </p:nvSpPr>
        <p:spPr>
          <a:xfrm>
            <a:off x="517327" y="1509832"/>
            <a:ext cx="6782633" cy="1120021"/>
          </a:xfrm>
          <a:prstGeom prst="roundRect">
            <a:avLst>
              <a:gd name="adj" fmla="val 2038"/>
            </a:avLst>
          </a:prstGeom>
          <a:solidFill>
            <a:srgbClr val="433550"/>
          </a:solidFill>
        </p:spPr>
      </p:sp>
      <p:sp>
        <p:nvSpPr>
          <p:cNvPr id="5" name="Text 3"/>
          <p:cNvSpPr/>
          <p:nvPr/>
        </p:nvSpPr>
        <p:spPr>
          <a:xfrm>
            <a:off x="5245537" y="1661993"/>
            <a:ext cx="1902262" cy="2377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Hər Yerdən Giriş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9488" y="1990963"/>
            <a:ext cx="6478310" cy="4867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Bulud əsaslı serverlər sayəsində zaman və məkandan asılı olmayaraq sənədlərə daxil olmaq imkanı.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330440" y="2934176"/>
            <a:ext cx="6782633" cy="913090"/>
          </a:xfrm>
          <a:prstGeom prst="rect">
            <a:avLst/>
          </a:prstGeom>
          <a:solidFill>
            <a:srgbClr val="433550"/>
          </a:solidFill>
        </p:spPr>
      </p:sp>
      <p:sp>
        <p:nvSpPr>
          <p:cNvPr id="8" name="Text 6"/>
          <p:cNvSpPr/>
          <p:nvPr/>
        </p:nvSpPr>
        <p:spPr>
          <a:xfrm>
            <a:off x="7482602" y="3086338"/>
            <a:ext cx="1902262" cy="2377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Böyük Fayl Transferi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482602" y="3415308"/>
            <a:ext cx="6478310" cy="2433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Gmail-də 25 MB-dan böyük faylları Diskə yükləyərək link vasitəsilə asanlıqla ötürmək.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517327" y="4151590"/>
            <a:ext cx="6782633" cy="913090"/>
          </a:xfrm>
          <a:prstGeom prst="roundRect">
            <a:avLst>
              <a:gd name="adj" fmla="val 2500"/>
            </a:avLst>
          </a:prstGeom>
          <a:solidFill>
            <a:srgbClr val="433550"/>
          </a:solidFill>
        </p:spPr>
      </p:sp>
      <p:sp>
        <p:nvSpPr>
          <p:cNvPr id="11" name="Text 9"/>
          <p:cNvSpPr/>
          <p:nvPr/>
        </p:nvSpPr>
        <p:spPr>
          <a:xfrm>
            <a:off x="5245537" y="4303752"/>
            <a:ext cx="1902262" cy="2377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Ofis Proqramları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69488" y="4632722"/>
            <a:ext cx="6478310" cy="2433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Daxili ofis proqram təminatı ilə istənilən yerdən sənədlər yaratmaq və redaktə etmək.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330440" y="5369004"/>
            <a:ext cx="6782633" cy="913090"/>
          </a:xfrm>
          <a:prstGeom prst="rect">
            <a:avLst/>
          </a:prstGeom>
          <a:solidFill>
            <a:srgbClr val="433550"/>
          </a:solidFill>
        </p:spPr>
      </p:sp>
      <p:sp>
        <p:nvSpPr>
          <p:cNvPr id="14" name="Text 12"/>
          <p:cNvSpPr/>
          <p:nvPr/>
        </p:nvSpPr>
        <p:spPr>
          <a:xfrm>
            <a:off x="7482602" y="5521166"/>
            <a:ext cx="1902262" cy="2377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Səmərəli Axtarış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482602" y="5850136"/>
            <a:ext cx="6478310" cy="2433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Açar sözlərdən istifadə edərək axtarılan faylları tez bir zamanda tapmaq.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517327" y="6586418"/>
            <a:ext cx="6782633" cy="913090"/>
          </a:xfrm>
          <a:prstGeom prst="roundRect">
            <a:avLst>
              <a:gd name="adj" fmla="val 2500"/>
            </a:avLst>
          </a:prstGeom>
          <a:solidFill>
            <a:srgbClr val="433550"/>
          </a:solidFill>
        </p:spPr>
      </p:sp>
      <p:sp>
        <p:nvSpPr>
          <p:cNvPr id="17" name="Text 15"/>
          <p:cNvSpPr/>
          <p:nvPr/>
        </p:nvSpPr>
        <p:spPr>
          <a:xfrm>
            <a:off x="5245537" y="6738580"/>
            <a:ext cx="1902262" cy="2377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Pulsuz Yaddaş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669488" y="7067550"/>
            <a:ext cx="6478310" cy="2433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15 GB-a qədər yaddaş ehtiyacını pulsuz ödəmək imkanı. Əlavə yaddaş paketləri mövcuddur.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457" y="505658"/>
            <a:ext cx="6888361" cy="574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DİSK HESABININ AÇILMASI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9457" y="1355408"/>
            <a:ext cx="7857887" cy="293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Google Diskdən istifadə etmək üçün əvvəlcə Gmail hesabı tələb olunur.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57" y="1929289"/>
            <a:ext cx="183713" cy="22967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57" y="2145268"/>
            <a:ext cx="7857887" cy="228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29457" y="2282785"/>
            <a:ext cx="2296954" cy="287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Veb Sayta Daxil Olun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6129457" y="2680097"/>
            <a:ext cx="7857887" cy="293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drive.google.com ünvanına daxil olun.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57" y="3332083"/>
            <a:ext cx="183713" cy="229672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57" y="3566398"/>
            <a:ext cx="7857887" cy="228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129457" y="3722251"/>
            <a:ext cx="2525078" cy="287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Gmail Hesabı ilə Giriş</a:t>
            </a:r>
            <a:endParaRPr lang="en-US" sz="1800" dirty="0"/>
          </a:p>
        </p:txBody>
      </p:sp>
      <p:sp>
        <p:nvSpPr>
          <p:cNvPr id="12" name="Text 5"/>
          <p:cNvSpPr/>
          <p:nvPr/>
        </p:nvSpPr>
        <p:spPr>
          <a:xfrm>
            <a:off x="6129457" y="4119563"/>
            <a:ext cx="7857887" cy="293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Sistemə mövcud Gmail hesabınızla daxil olun.</a:t>
            </a:r>
            <a:endParaRPr lang="en-US" sz="14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457" y="4734878"/>
            <a:ext cx="183713" cy="229672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57" y="4987528"/>
            <a:ext cx="7857887" cy="2286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129457" y="5161717"/>
            <a:ext cx="2296954" cy="287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Hesab Yaratmaq</a:t>
            </a:r>
            <a:endParaRPr lang="en-US" sz="1800" dirty="0"/>
          </a:p>
        </p:txBody>
      </p:sp>
      <p:sp>
        <p:nvSpPr>
          <p:cNvPr id="16" name="Text 7"/>
          <p:cNvSpPr/>
          <p:nvPr/>
        </p:nvSpPr>
        <p:spPr>
          <a:xfrm>
            <a:off x="6129457" y="5559028"/>
            <a:ext cx="7857887" cy="293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Gmail hesabı olmayanlar əvvəlcə Gmail hesabı yaratmalıdırlar.</a:t>
            </a:r>
            <a:endParaRPr lang="en-US" sz="14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457" y="6137672"/>
            <a:ext cx="183713" cy="22967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57" y="6408658"/>
            <a:ext cx="7857887" cy="2286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6129457" y="6601182"/>
            <a:ext cx="2754630" cy="287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Parametrləri Tənzimləyin</a:t>
            </a:r>
            <a:endParaRPr lang="en-US" sz="1800" dirty="0"/>
          </a:p>
        </p:txBody>
      </p:sp>
      <p:sp>
        <p:nvSpPr>
          <p:cNvPr id="20" name="Text 9"/>
          <p:cNvSpPr/>
          <p:nvPr/>
        </p:nvSpPr>
        <p:spPr>
          <a:xfrm>
            <a:off x="6129457" y="6998494"/>
            <a:ext cx="7857887" cy="587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Giriş etdikdən sonra Google Disk Hesabınız açılacaq və 15 GB pulsuz yaddaşdan istifadə edə bilərsiniz.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324" y="542449"/>
            <a:ext cx="8135183" cy="616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DİSKİ YÜKLƏMƏ VƏ YEDƏKLƏMƏ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0324" y="1651754"/>
            <a:ext cx="3105388" cy="3698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Diski Yükləmək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690324" y="2218730"/>
            <a:ext cx="6384250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drive.google.com saytına daxil olun.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0324" y="2603302"/>
            <a:ext cx="6384250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Səhifənin altındakı "Yükləmələr" bölməsinə keçin.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0324" y="2987873"/>
            <a:ext cx="6384250" cy="631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Kompüterinizin əməliyyat sisteminə uyğun versiyanı seçin (PC, Android, iOS).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0324" y="3688080"/>
            <a:ext cx="6384250" cy="631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Yükləmə tamamlandıqdan sonra "Yedəkləmə və Sinxronizasiya" tətbiqini quraşdırın.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0324" y="4388287"/>
            <a:ext cx="6384250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Quraşdırmanı Gmail hesabınızla tamamlayın.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3445" y="1651754"/>
            <a:ext cx="4140518" cy="3698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Disk Nəyi Yedəkləyir?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3445" y="2218730"/>
            <a:ext cx="6384250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Google Disk avtomatik olaraq aşağıdakı faylları yedəkləyir: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3445" y="2711768"/>
            <a:ext cx="6384250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Fotolar və videolar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3445" y="3096339"/>
            <a:ext cx="6384250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Mətn, Excel, təqdimat faylları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3445" y="3480911"/>
            <a:ext cx="6384250" cy="3156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Cihaz və ya SİM kartdakı kontaktlar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3445" y="3973949"/>
            <a:ext cx="6384250" cy="631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İstifadəçilər əl ilə düzəlişlər edərək yedəklənmə prosesini tənzimləyə bilərlər.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9418" y="5132308"/>
            <a:ext cx="2366843" cy="2366843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019" y="5132308"/>
            <a:ext cx="2366843" cy="236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95324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MƏTN REDAKTORU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124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Google Mətn Redaktoru, mətn işləmə və sənəd hazırlama üçün pulsuz, onlayn və bulud əsaslı bir alətdir.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930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979301"/>
            <a:ext cx="121920" cy="17308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2365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Real-vaxt Əməkdaşlıq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727013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Birdən çox istifadəçi eyni sənəddə eyni anda işləyə və dəyişiklikləri real-vaxt şəkildə izləyə bilər.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97930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8067" y="2979301"/>
            <a:ext cx="121920" cy="173081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32365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Hər Yerdən Giriş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3727013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Bulud əsaslı olması səbəbindən internet əlaqəsi olan hər hansı bir cihazdan fayllara giriş mümkündür.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4936927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4936927"/>
            <a:ext cx="121920" cy="20937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42524" y="5194221"/>
            <a:ext cx="297549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Pulsuz və İnteqrasiya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142524" y="5684639"/>
            <a:ext cx="58019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Tamamilə pulsuzdur və Google Drive, Gmail, Sheets, Slides kimi digər Google xidmətləri ilə yaxşı inteqrasiya olunur.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8548" y="4936927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67" y="4936927"/>
            <a:ext cx="121920" cy="20937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77282" y="519422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Hazır Şablonlar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77282" y="5684639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Sənədlərin sürətli və səliqəli tərtib edilməsi üçün geniş şablon kolleksiyasına malikdir.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7832646" cy="5932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GOOGLE MƏTN REDAKTORUNDA PAYLAŞIM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607" y="1495187"/>
            <a:ext cx="13301186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Sənədlərinizi başqaları ilə bölüşmək və əməkdaşlıq etmək üçün sadə addımlar: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07" y="2012633"/>
            <a:ext cx="949404" cy="1139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3797" y="2202418"/>
            <a:ext cx="2373749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Sənədi Açın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3797" y="2612946"/>
            <a:ext cx="12161996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Paylaşmaq istədiyiniz sənədi açın.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07" y="3151942"/>
            <a:ext cx="949404" cy="1139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3797" y="3341727"/>
            <a:ext cx="2373749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"Paylaş" Düyməsi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3797" y="3752255"/>
            <a:ext cx="12161996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Sağ üst küncdəki "Paylaş" düyməsinə vurun.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4291251"/>
            <a:ext cx="949404" cy="1139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3797" y="4481036"/>
            <a:ext cx="2373749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Ünvanları Daxil Edin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3797" y="4891564"/>
            <a:ext cx="12161996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E-poçt ünvanlarını və ya istifadəçi adlarını daxil edin.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5430560"/>
            <a:ext cx="949404" cy="1139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3797" y="5620345"/>
            <a:ext cx="2373749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İcazələri Təyin Edin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3797" y="6030873"/>
            <a:ext cx="12161996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İstifadəçilərə oxuma və ya düzəltmə icazəsi verin.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6569869"/>
            <a:ext cx="949404" cy="1139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3797" y="6759654"/>
            <a:ext cx="2373749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Linklə Paylaşım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3797" y="7170182"/>
            <a:ext cx="12161996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Alternativ olaraq, "Link paylaş" seçimi ilə link yaradıb göndərin.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87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3121700"/>
            <a:ext cx="9209008" cy="6396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OFFICE 365: BULUD ƏSASLI OFİS PAKETİ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399" y="4068247"/>
            <a:ext cx="13197602" cy="654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Office 365, Microsoft tərəfindən təklif olunan bulud tabanlı ofis məhsul paketidir. O, e-poçt, fayl paylaşımı, kommunikasiya və ofis proqramlarını əhatə edir.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6399" y="5158026"/>
            <a:ext cx="3070503" cy="383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Müsbət Cəhətlər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6399" y="5746433"/>
            <a:ext cx="6349127" cy="654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Əla İşçi Əməliyyatları (Word, Excel, PowerPoint, SharePoint, OneDrive).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6399" y="6472833"/>
            <a:ext cx="6349127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Bulud Əsaslı Məlumat Saxlama və Hər Yerə Giriş.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6399" y="6871811"/>
            <a:ext cx="6349127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Təhlükəsizlik və İdarəetmə Funksiyaları.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6399" y="7270790"/>
            <a:ext cx="6349127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İstənilən cihazdan istifadə imkanı (kompüter, smartfon, tablet).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2494" y="5158026"/>
            <a:ext cx="3070503" cy="383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0"/>
                <a:cs typeface="Inconsolata Bold" pitchFamily="34" charset="0"/>
              </a:rPr>
              <a:t>Mənfi Cəhətlər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572494" y="5746433"/>
            <a:ext cx="6349127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Aylıq/illik abunəlik səbəbindən uzunmüddətli xərclərin artması.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2494" y="6145411"/>
            <a:ext cx="6349127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Stabil və sürətli internet əlaqəsinin tələb olunması.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2494" y="6544389"/>
            <a:ext cx="6349127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Gizlilik və Təhlükəsizlik Məsələləri (məlumatların qorunması).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2494" y="6943368"/>
            <a:ext cx="6349127" cy="3274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0"/>
                <a:cs typeface="Fira Sans" pitchFamily="34" charset="0"/>
              </a:rPr>
              <a:t>Çoxsaylı xidmətlərin qarışıqlığı və öyrənmə çətinliyi.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SimSun</vt:lpstr>
      <vt:lpstr>Wingdings</vt:lpstr>
      <vt:lpstr>Inconsolata Bold</vt:lpstr>
      <vt:lpstr>Fira Sans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iPhone</cp:lastModifiedBy>
  <cp:revision>1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C2AA9E0DB0165BAA3FF1E568C62843E3_32</vt:lpwstr>
  </property>
  <property fmtid="{D5CDD505-2E9C-101B-9397-08002B2CF9AE}" pid="3" name="KSOProductBuildVer">
    <vt:lpwstr>3081-11.37.00</vt:lpwstr>
  </property>
</Properties>
</file>